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7"/>
  </p:notesMasterIdLst>
  <p:sldIdLst>
    <p:sldId id="256" r:id="rId2"/>
    <p:sldId id="257" r:id="rId3"/>
    <p:sldId id="269" r:id="rId4"/>
    <p:sldId id="261" r:id="rId5"/>
    <p:sldId id="265" r:id="rId6"/>
    <p:sldId id="258" r:id="rId7"/>
    <p:sldId id="266" r:id="rId8"/>
    <p:sldId id="259" r:id="rId9"/>
    <p:sldId id="260" r:id="rId10"/>
    <p:sldId id="262" r:id="rId11"/>
    <p:sldId id="263" r:id="rId12"/>
    <p:sldId id="264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265" autoAdjust="0"/>
  </p:normalViewPr>
  <p:slideViewPr>
    <p:cSldViewPr>
      <p:cViewPr>
        <p:scale>
          <a:sx n="90" d="100"/>
          <a:sy n="90" d="100"/>
        </p:scale>
        <p:origin x="-2244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6FA5A-144C-48E6-9F5E-4DE45E74D5A6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5CB94F-0ADD-4ABF-B3E6-B4E499CAB5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CB94F-0ADD-4ABF-B3E6-B4E499CAB59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jpe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gif"/><Relationship Id="rId4" Type="http://schemas.openxmlformats.org/officeDocument/2006/relationships/image" Target="../media/image64.jpeg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1.jpeg"/><Relationship Id="rId25" Type="http://schemas.openxmlformats.org/officeDocument/2006/relationships/image" Target="../media/image70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69.jpeg"/><Relationship Id="rId23" Type="http://schemas.microsoft.com/office/2007/relationships/hdphoto" Target="../media/hdphoto3.wdp"/><Relationship Id="rId27" Type="http://schemas.openxmlformats.org/officeDocument/2006/relationships/image" Target="../media/image7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9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12" Type="http://schemas.openxmlformats.org/officeDocument/2006/relationships/image" Target="../media/image48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412776"/>
            <a:ext cx="67687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Использование метода морфологической таблицы в обучении дошкольников</a:t>
            </a:r>
            <a:endParaRPr lang="ru-RU" sz="28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23528" y="587681"/>
            <a:ext cx="82809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«Радуга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7984" y="4293096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Составила: воспитатель МАДОУ </a:t>
            </a:r>
            <a:r>
              <a:rPr lang="ru-RU" dirty="0" smtClean="0"/>
              <a:t>«Радуга»</a:t>
            </a:r>
          </a:p>
          <a:p>
            <a:pPr algn="r"/>
            <a:r>
              <a:rPr lang="ru-RU" dirty="0" err="1" smtClean="0"/>
              <a:t>Заболотская</a:t>
            </a:r>
            <a:r>
              <a:rPr lang="ru-RU" dirty="0" smtClean="0"/>
              <a:t> Л.И</a:t>
            </a:r>
            <a:endParaRPr lang="ru-RU" dirty="0" smtClean="0"/>
          </a:p>
        </p:txBody>
      </p:sp>
      <p:pic>
        <p:nvPicPr>
          <p:cNvPr id="14339" name="Picture 3" descr="http://sad-dashkovka.mogilev.edu.by/ru/sm_full.aspx?guid=68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924944"/>
            <a:ext cx="2989552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7544" y="908720"/>
          <a:ext cx="8136905" cy="55446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7381"/>
                <a:gridCol w="1627381"/>
                <a:gridCol w="1627381"/>
                <a:gridCol w="1627381"/>
                <a:gridCol w="1627381"/>
              </a:tblGrid>
              <a:tr h="110892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Ф</a:t>
                      </a:r>
                      <a:endParaRPr lang="ru-RU" sz="4400" b="1" dirty="0"/>
                    </a:p>
                  </a:txBody>
                  <a:tcPr/>
                </a:tc>
              </a:tr>
              <a:tr h="110892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0892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0892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0892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9458" name="Picture 2" descr="http://s00.yaplakal.com/pics/pics_original/0/3/2/6500230.jpg"/>
          <p:cNvPicPr>
            <a:picLocks noChangeAspect="1" noChangeArrowheads="1"/>
          </p:cNvPicPr>
          <p:nvPr/>
        </p:nvPicPr>
        <p:blipFill>
          <a:blip r:embed="rId3" cstate="print"/>
          <a:srcRect l="31980" r="29141"/>
          <a:stretch>
            <a:fillRect/>
          </a:stretch>
        </p:blipFill>
        <p:spPr bwMode="auto">
          <a:xfrm rot="3887428">
            <a:off x="1115616" y="1988840"/>
            <a:ext cx="576064" cy="1111250"/>
          </a:xfrm>
          <a:prstGeom prst="rect">
            <a:avLst/>
          </a:prstGeom>
          <a:noFill/>
        </p:spPr>
      </p:pic>
      <p:pic>
        <p:nvPicPr>
          <p:cNvPr id="19460" name="Picture 4" descr="http://images.kakprosto.ru/articles/201103/article_413_786be5420e6fdc779214355f24aba6501299916305.png"/>
          <p:cNvPicPr>
            <a:picLocks noChangeAspect="1" noChangeArrowheads="1"/>
          </p:cNvPicPr>
          <p:nvPr/>
        </p:nvPicPr>
        <p:blipFill>
          <a:blip r:embed="rId4" cstate="print"/>
          <a:srcRect l="22728" t="22354" r="35052" b="13588"/>
          <a:stretch>
            <a:fillRect/>
          </a:stretch>
        </p:blipFill>
        <p:spPr bwMode="auto">
          <a:xfrm>
            <a:off x="755576" y="3212976"/>
            <a:ext cx="864096" cy="983282"/>
          </a:xfrm>
          <a:prstGeom prst="rect">
            <a:avLst/>
          </a:prstGeom>
          <a:noFill/>
        </p:spPr>
      </p:pic>
      <p:pic>
        <p:nvPicPr>
          <p:cNvPr id="19462" name="Picture 6" descr="https://im1-tub-ru.yandex.net/i?id=7681bdabeae9dd46e707f2f6f4bf222c&amp;n=33&amp;h=190&amp;w=19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365104"/>
            <a:ext cx="908100" cy="908100"/>
          </a:xfrm>
          <a:prstGeom prst="rect">
            <a:avLst/>
          </a:prstGeom>
          <a:noFill/>
        </p:spPr>
      </p:pic>
      <p:pic>
        <p:nvPicPr>
          <p:cNvPr id="19464" name="Picture 8" descr="http://www.ikea.com/PIAimages/0115910_PE269916_S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5445224"/>
            <a:ext cx="936104" cy="936104"/>
          </a:xfrm>
          <a:prstGeom prst="rect">
            <a:avLst/>
          </a:prstGeom>
          <a:noFill/>
        </p:spPr>
      </p:pic>
      <p:grpSp>
        <p:nvGrpSpPr>
          <p:cNvPr id="7" name="Группа 6"/>
          <p:cNvGrpSpPr/>
          <p:nvPr/>
        </p:nvGrpSpPr>
        <p:grpSpPr>
          <a:xfrm>
            <a:off x="2411760" y="1052736"/>
            <a:ext cx="864096" cy="864096"/>
            <a:chOff x="2627784" y="332656"/>
            <a:chExt cx="1872208" cy="2160240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7" cstate="print">
              <a:grayscl/>
            </a:blip>
            <a:srcRect/>
            <a:stretch>
              <a:fillRect/>
            </a:stretch>
          </p:blipFill>
          <p:spPr bwMode="auto">
            <a:xfrm>
              <a:off x="3059832" y="476672"/>
              <a:ext cx="1000132" cy="112144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9" name="Прямоугольник 8"/>
            <p:cNvSpPr/>
            <p:nvPr/>
          </p:nvSpPr>
          <p:spPr>
            <a:xfrm>
              <a:off x="2627784" y="332656"/>
              <a:ext cx="1872208" cy="21602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699791" y="1772816"/>
              <a:ext cx="1656185" cy="500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b="1" dirty="0" smtClean="0"/>
                <a:t>МАТЕРИАЛ</a:t>
              </a:r>
              <a:endParaRPr lang="ru-RU" sz="700" b="1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211960" y="1052736"/>
            <a:ext cx="720080" cy="864096"/>
            <a:chOff x="6516216" y="2708920"/>
            <a:chExt cx="1872208" cy="2160240"/>
          </a:xfrm>
        </p:grpSpPr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948264" y="2996952"/>
              <a:ext cx="881008" cy="85725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3" name="Прямоугольник 12"/>
            <p:cNvSpPr/>
            <p:nvPr/>
          </p:nvSpPr>
          <p:spPr>
            <a:xfrm>
              <a:off x="6516216" y="2708920"/>
              <a:ext cx="1872208" cy="21602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60233" y="4221088"/>
              <a:ext cx="1584175" cy="538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 smtClean="0"/>
                <a:t>ЧАСТЬ</a:t>
              </a:r>
              <a:endParaRPr lang="ru-RU" sz="800" b="1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940152" y="980728"/>
            <a:ext cx="792088" cy="1008112"/>
            <a:chOff x="6948264" y="404664"/>
            <a:chExt cx="1872208" cy="2160240"/>
          </a:xfrm>
        </p:grpSpPr>
        <p:grpSp>
          <p:nvGrpSpPr>
            <p:cNvPr id="16" name="Group 10"/>
            <p:cNvGrpSpPr>
              <a:grpSpLocks/>
            </p:cNvGrpSpPr>
            <p:nvPr/>
          </p:nvGrpSpPr>
          <p:grpSpPr bwMode="auto">
            <a:xfrm>
              <a:off x="7452320" y="836712"/>
              <a:ext cx="1000132" cy="642942"/>
              <a:chOff x="9341" y="509"/>
              <a:chExt cx="1499" cy="342"/>
            </a:xfrm>
          </p:grpSpPr>
          <p:sp>
            <p:nvSpPr>
              <p:cNvPr id="19" name="Freeform 11"/>
              <p:cNvSpPr>
                <a:spLocks/>
              </p:cNvSpPr>
              <p:nvPr/>
            </p:nvSpPr>
            <p:spPr bwMode="auto">
              <a:xfrm>
                <a:off x="9844" y="509"/>
                <a:ext cx="506" cy="331"/>
              </a:xfrm>
              <a:custGeom>
                <a:avLst/>
                <a:gdLst/>
                <a:ahLst/>
                <a:cxnLst>
                  <a:cxn ang="0">
                    <a:pos x="0" y="375"/>
                  </a:cxn>
                  <a:cxn ang="0">
                    <a:pos x="60" y="285"/>
                  </a:cxn>
                  <a:cxn ang="0">
                    <a:pos x="75" y="240"/>
                  </a:cxn>
                  <a:cxn ang="0">
                    <a:pos x="180" y="105"/>
                  </a:cxn>
                  <a:cxn ang="0">
                    <a:pos x="210" y="60"/>
                  </a:cxn>
                  <a:cxn ang="0">
                    <a:pos x="255" y="30"/>
                  </a:cxn>
                  <a:cxn ang="0">
                    <a:pos x="345" y="0"/>
                  </a:cxn>
                  <a:cxn ang="0">
                    <a:pos x="510" y="15"/>
                  </a:cxn>
                  <a:cxn ang="0">
                    <a:pos x="555" y="60"/>
                  </a:cxn>
                  <a:cxn ang="0">
                    <a:pos x="675" y="180"/>
                  </a:cxn>
                  <a:cxn ang="0">
                    <a:pos x="705" y="270"/>
                  </a:cxn>
                  <a:cxn ang="0">
                    <a:pos x="735" y="315"/>
                  </a:cxn>
                  <a:cxn ang="0">
                    <a:pos x="750" y="360"/>
                  </a:cxn>
                  <a:cxn ang="0">
                    <a:pos x="795" y="390"/>
                  </a:cxn>
                  <a:cxn ang="0">
                    <a:pos x="885" y="450"/>
                  </a:cxn>
                  <a:cxn ang="0">
                    <a:pos x="1155" y="435"/>
                  </a:cxn>
                  <a:cxn ang="0">
                    <a:pos x="1230" y="375"/>
                  </a:cxn>
                </a:cxnLst>
                <a:rect l="0" t="0" r="r" b="b"/>
                <a:pathLst>
                  <a:path w="1237" h="452">
                    <a:moveTo>
                      <a:pt x="0" y="375"/>
                    </a:moveTo>
                    <a:cubicBezTo>
                      <a:pt x="20" y="345"/>
                      <a:pt x="49" y="319"/>
                      <a:pt x="60" y="285"/>
                    </a:cubicBezTo>
                    <a:cubicBezTo>
                      <a:pt x="65" y="270"/>
                      <a:pt x="67" y="254"/>
                      <a:pt x="75" y="240"/>
                    </a:cubicBezTo>
                    <a:cubicBezTo>
                      <a:pt x="151" y="104"/>
                      <a:pt x="107" y="192"/>
                      <a:pt x="180" y="105"/>
                    </a:cubicBezTo>
                    <a:cubicBezTo>
                      <a:pt x="192" y="91"/>
                      <a:pt x="197" y="73"/>
                      <a:pt x="210" y="60"/>
                    </a:cubicBezTo>
                    <a:cubicBezTo>
                      <a:pt x="223" y="47"/>
                      <a:pt x="239" y="37"/>
                      <a:pt x="255" y="30"/>
                    </a:cubicBezTo>
                    <a:cubicBezTo>
                      <a:pt x="284" y="17"/>
                      <a:pt x="345" y="0"/>
                      <a:pt x="345" y="0"/>
                    </a:cubicBezTo>
                    <a:cubicBezTo>
                      <a:pt x="400" y="5"/>
                      <a:pt x="457" y="0"/>
                      <a:pt x="510" y="15"/>
                    </a:cubicBezTo>
                    <a:cubicBezTo>
                      <a:pt x="530" y="21"/>
                      <a:pt x="539" y="46"/>
                      <a:pt x="555" y="60"/>
                    </a:cubicBezTo>
                    <a:cubicBezTo>
                      <a:pt x="600" y="97"/>
                      <a:pt x="650" y="123"/>
                      <a:pt x="675" y="180"/>
                    </a:cubicBezTo>
                    <a:cubicBezTo>
                      <a:pt x="688" y="209"/>
                      <a:pt x="687" y="244"/>
                      <a:pt x="705" y="270"/>
                    </a:cubicBezTo>
                    <a:cubicBezTo>
                      <a:pt x="715" y="285"/>
                      <a:pt x="727" y="299"/>
                      <a:pt x="735" y="315"/>
                    </a:cubicBezTo>
                    <a:cubicBezTo>
                      <a:pt x="742" y="329"/>
                      <a:pt x="740" y="348"/>
                      <a:pt x="750" y="360"/>
                    </a:cubicBezTo>
                    <a:cubicBezTo>
                      <a:pt x="761" y="374"/>
                      <a:pt x="781" y="378"/>
                      <a:pt x="795" y="390"/>
                    </a:cubicBezTo>
                    <a:cubicBezTo>
                      <a:pt x="870" y="452"/>
                      <a:pt x="806" y="424"/>
                      <a:pt x="885" y="450"/>
                    </a:cubicBezTo>
                    <a:cubicBezTo>
                      <a:pt x="975" y="445"/>
                      <a:pt x="1065" y="444"/>
                      <a:pt x="1155" y="435"/>
                    </a:cubicBezTo>
                    <a:cubicBezTo>
                      <a:pt x="1237" y="427"/>
                      <a:pt x="1181" y="375"/>
                      <a:pt x="1230" y="375"/>
                    </a:cubicBezTo>
                  </a:path>
                </a:pathLst>
              </a:custGeom>
              <a:noFill/>
              <a:ln w="571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12"/>
              <p:cNvSpPr>
                <a:spLocks/>
              </p:cNvSpPr>
              <p:nvPr/>
            </p:nvSpPr>
            <p:spPr bwMode="auto">
              <a:xfrm>
                <a:off x="10335" y="520"/>
                <a:ext cx="505" cy="331"/>
              </a:xfrm>
              <a:custGeom>
                <a:avLst/>
                <a:gdLst/>
                <a:ahLst/>
                <a:cxnLst>
                  <a:cxn ang="0">
                    <a:pos x="0" y="375"/>
                  </a:cxn>
                  <a:cxn ang="0">
                    <a:pos x="60" y="285"/>
                  </a:cxn>
                  <a:cxn ang="0">
                    <a:pos x="75" y="240"/>
                  </a:cxn>
                  <a:cxn ang="0">
                    <a:pos x="180" y="105"/>
                  </a:cxn>
                  <a:cxn ang="0">
                    <a:pos x="210" y="60"/>
                  </a:cxn>
                  <a:cxn ang="0">
                    <a:pos x="255" y="30"/>
                  </a:cxn>
                  <a:cxn ang="0">
                    <a:pos x="345" y="0"/>
                  </a:cxn>
                  <a:cxn ang="0">
                    <a:pos x="510" y="15"/>
                  </a:cxn>
                  <a:cxn ang="0">
                    <a:pos x="555" y="60"/>
                  </a:cxn>
                  <a:cxn ang="0">
                    <a:pos x="675" y="180"/>
                  </a:cxn>
                  <a:cxn ang="0">
                    <a:pos x="705" y="270"/>
                  </a:cxn>
                  <a:cxn ang="0">
                    <a:pos x="735" y="315"/>
                  </a:cxn>
                  <a:cxn ang="0">
                    <a:pos x="750" y="360"/>
                  </a:cxn>
                  <a:cxn ang="0">
                    <a:pos x="795" y="390"/>
                  </a:cxn>
                  <a:cxn ang="0">
                    <a:pos x="885" y="450"/>
                  </a:cxn>
                  <a:cxn ang="0">
                    <a:pos x="1155" y="435"/>
                  </a:cxn>
                  <a:cxn ang="0">
                    <a:pos x="1230" y="375"/>
                  </a:cxn>
                </a:cxnLst>
                <a:rect l="0" t="0" r="r" b="b"/>
                <a:pathLst>
                  <a:path w="1237" h="452">
                    <a:moveTo>
                      <a:pt x="0" y="375"/>
                    </a:moveTo>
                    <a:cubicBezTo>
                      <a:pt x="20" y="345"/>
                      <a:pt x="49" y="319"/>
                      <a:pt x="60" y="285"/>
                    </a:cubicBezTo>
                    <a:cubicBezTo>
                      <a:pt x="65" y="270"/>
                      <a:pt x="67" y="254"/>
                      <a:pt x="75" y="240"/>
                    </a:cubicBezTo>
                    <a:cubicBezTo>
                      <a:pt x="151" y="104"/>
                      <a:pt x="107" y="192"/>
                      <a:pt x="180" y="105"/>
                    </a:cubicBezTo>
                    <a:cubicBezTo>
                      <a:pt x="192" y="91"/>
                      <a:pt x="197" y="73"/>
                      <a:pt x="210" y="60"/>
                    </a:cubicBezTo>
                    <a:cubicBezTo>
                      <a:pt x="223" y="47"/>
                      <a:pt x="239" y="37"/>
                      <a:pt x="255" y="30"/>
                    </a:cubicBezTo>
                    <a:cubicBezTo>
                      <a:pt x="284" y="17"/>
                      <a:pt x="345" y="0"/>
                      <a:pt x="345" y="0"/>
                    </a:cubicBezTo>
                    <a:cubicBezTo>
                      <a:pt x="400" y="5"/>
                      <a:pt x="457" y="0"/>
                      <a:pt x="510" y="15"/>
                    </a:cubicBezTo>
                    <a:cubicBezTo>
                      <a:pt x="530" y="21"/>
                      <a:pt x="539" y="46"/>
                      <a:pt x="555" y="60"/>
                    </a:cubicBezTo>
                    <a:cubicBezTo>
                      <a:pt x="600" y="97"/>
                      <a:pt x="650" y="123"/>
                      <a:pt x="675" y="180"/>
                    </a:cubicBezTo>
                    <a:cubicBezTo>
                      <a:pt x="688" y="209"/>
                      <a:pt x="687" y="244"/>
                      <a:pt x="705" y="270"/>
                    </a:cubicBezTo>
                    <a:cubicBezTo>
                      <a:pt x="715" y="285"/>
                      <a:pt x="727" y="299"/>
                      <a:pt x="735" y="315"/>
                    </a:cubicBezTo>
                    <a:cubicBezTo>
                      <a:pt x="742" y="329"/>
                      <a:pt x="740" y="348"/>
                      <a:pt x="750" y="360"/>
                    </a:cubicBezTo>
                    <a:cubicBezTo>
                      <a:pt x="761" y="374"/>
                      <a:pt x="781" y="378"/>
                      <a:pt x="795" y="390"/>
                    </a:cubicBezTo>
                    <a:cubicBezTo>
                      <a:pt x="870" y="452"/>
                      <a:pt x="806" y="424"/>
                      <a:pt x="885" y="450"/>
                    </a:cubicBezTo>
                    <a:cubicBezTo>
                      <a:pt x="975" y="445"/>
                      <a:pt x="1065" y="444"/>
                      <a:pt x="1155" y="435"/>
                    </a:cubicBezTo>
                    <a:cubicBezTo>
                      <a:pt x="1237" y="427"/>
                      <a:pt x="1181" y="375"/>
                      <a:pt x="1230" y="375"/>
                    </a:cubicBezTo>
                  </a:path>
                </a:pathLst>
              </a:custGeom>
              <a:noFill/>
              <a:ln w="571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13"/>
              <p:cNvSpPr>
                <a:spLocks/>
              </p:cNvSpPr>
              <p:nvPr/>
            </p:nvSpPr>
            <p:spPr bwMode="auto">
              <a:xfrm>
                <a:off x="9341" y="509"/>
                <a:ext cx="506" cy="331"/>
              </a:xfrm>
              <a:custGeom>
                <a:avLst/>
                <a:gdLst/>
                <a:ahLst/>
                <a:cxnLst>
                  <a:cxn ang="0">
                    <a:pos x="0" y="375"/>
                  </a:cxn>
                  <a:cxn ang="0">
                    <a:pos x="60" y="285"/>
                  </a:cxn>
                  <a:cxn ang="0">
                    <a:pos x="75" y="240"/>
                  </a:cxn>
                  <a:cxn ang="0">
                    <a:pos x="180" y="105"/>
                  </a:cxn>
                  <a:cxn ang="0">
                    <a:pos x="210" y="60"/>
                  </a:cxn>
                  <a:cxn ang="0">
                    <a:pos x="255" y="30"/>
                  </a:cxn>
                  <a:cxn ang="0">
                    <a:pos x="345" y="0"/>
                  </a:cxn>
                  <a:cxn ang="0">
                    <a:pos x="510" y="15"/>
                  </a:cxn>
                  <a:cxn ang="0">
                    <a:pos x="555" y="60"/>
                  </a:cxn>
                  <a:cxn ang="0">
                    <a:pos x="675" y="180"/>
                  </a:cxn>
                  <a:cxn ang="0">
                    <a:pos x="705" y="270"/>
                  </a:cxn>
                  <a:cxn ang="0">
                    <a:pos x="735" y="315"/>
                  </a:cxn>
                  <a:cxn ang="0">
                    <a:pos x="750" y="360"/>
                  </a:cxn>
                  <a:cxn ang="0">
                    <a:pos x="795" y="390"/>
                  </a:cxn>
                  <a:cxn ang="0">
                    <a:pos x="885" y="450"/>
                  </a:cxn>
                  <a:cxn ang="0">
                    <a:pos x="1155" y="435"/>
                  </a:cxn>
                  <a:cxn ang="0">
                    <a:pos x="1230" y="375"/>
                  </a:cxn>
                </a:cxnLst>
                <a:rect l="0" t="0" r="r" b="b"/>
                <a:pathLst>
                  <a:path w="1237" h="452">
                    <a:moveTo>
                      <a:pt x="0" y="375"/>
                    </a:moveTo>
                    <a:cubicBezTo>
                      <a:pt x="20" y="345"/>
                      <a:pt x="49" y="319"/>
                      <a:pt x="60" y="285"/>
                    </a:cubicBezTo>
                    <a:cubicBezTo>
                      <a:pt x="65" y="270"/>
                      <a:pt x="67" y="254"/>
                      <a:pt x="75" y="240"/>
                    </a:cubicBezTo>
                    <a:cubicBezTo>
                      <a:pt x="151" y="104"/>
                      <a:pt x="107" y="192"/>
                      <a:pt x="180" y="105"/>
                    </a:cubicBezTo>
                    <a:cubicBezTo>
                      <a:pt x="192" y="91"/>
                      <a:pt x="197" y="73"/>
                      <a:pt x="210" y="60"/>
                    </a:cubicBezTo>
                    <a:cubicBezTo>
                      <a:pt x="223" y="47"/>
                      <a:pt x="239" y="37"/>
                      <a:pt x="255" y="30"/>
                    </a:cubicBezTo>
                    <a:cubicBezTo>
                      <a:pt x="284" y="17"/>
                      <a:pt x="345" y="0"/>
                      <a:pt x="345" y="0"/>
                    </a:cubicBezTo>
                    <a:cubicBezTo>
                      <a:pt x="400" y="5"/>
                      <a:pt x="457" y="0"/>
                      <a:pt x="510" y="15"/>
                    </a:cubicBezTo>
                    <a:cubicBezTo>
                      <a:pt x="530" y="21"/>
                      <a:pt x="539" y="46"/>
                      <a:pt x="555" y="60"/>
                    </a:cubicBezTo>
                    <a:cubicBezTo>
                      <a:pt x="600" y="97"/>
                      <a:pt x="650" y="123"/>
                      <a:pt x="675" y="180"/>
                    </a:cubicBezTo>
                    <a:cubicBezTo>
                      <a:pt x="688" y="209"/>
                      <a:pt x="687" y="244"/>
                      <a:pt x="705" y="270"/>
                    </a:cubicBezTo>
                    <a:cubicBezTo>
                      <a:pt x="715" y="285"/>
                      <a:pt x="727" y="299"/>
                      <a:pt x="735" y="315"/>
                    </a:cubicBezTo>
                    <a:cubicBezTo>
                      <a:pt x="742" y="329"/>
                      <a:pt x="740" y="348"/>
                      <a:pt x="750" y="360"/>
                    </a:cubicBezTo>
                    <a:cubicBezTo>
                      <a:pt x="761" y="374"/>
                      <a:pt x="781" y="378"/>
                      <a:pt x="795" y="390"/>
                    </a:cubicBezTo>
                    <a:cubicBezTo>
                      <a:pt x="870" y="452"/>
                      <a:pt x="806" y="424"/>
                      <a:pt x="885" y="450"/>
                    </a:cubicBezTo>
                    <a:cubicBezTo>
                      <a:pt x="975" y="445"/>
                      <a:pt x="1065" y="444"/>
                      <a:pt x="1155" y="435"/>
                    </a:cubicBezTo>
                    <a:cubicBezTo>
                      <a:pt x="1237" y="427"/>
                      <a:pt x="1181" y="375"/>
                      <a:pt x="1230" y="375"/>
                    </a:cubicBezTo>
                  </a:path>
                </a:pathLst>
              </a:custGeom>
              <a:noFill/>
              <a:ln w="571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7" name="Прямоугольник 16"/>
            <p:cNvSpPr/>
            <p:nvPr/>
          </p:nvSpPr>
          <p:spPr>
            <a:xfrm>
              <a:off x="6948264" y="404664"/>
              <a:ext cx="1872208" cy="21602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092280" y="1916831"/>
              <a:ext cx="1584175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 smtClean="0"/>
                <a:t>РЕЛЬЕФ</a:t>
              </a:r>
              <a:endParaRPr lang="ru-RU" sz="8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r="11713" b="87805"/>
          <a:stretch>
            <a:fillRect/>
          </a:stretch>
        </p:blipFill>
        <p:spPr bwMode="auto">
          <a:xfrm>
            <a:off x="395536" y="620688"/>
            <a:ext cx="799288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39550" y="1397000"/>
          <a:ext cx="8208915" cy="4128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1783"/>
                <a:gridCol w="1641783"/>
                <a:gridCol w="1641783"/>
                <a:gridCol w="1641783"/>
                <a:gridCol w="1641783"/>
              </a:tblGrid>
              <a:tr h="18879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4013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 descr="https://im1-tub-ru.yandex.net/i?id=3e50ee56c62ac142381bbdd335e50804&amp;n=33&amp;h=225&amp;w=300"/>
          <p:cNvPicPr/>
          <p:nvPr/>
        </p:nvPicPr>
        <p:blipFill>
          <a:blip r:embed="rId3" cstate="print"/>
          <a:srcRect l="20275" r="25830"/>
          <a:stretch>
            <a:fillRect/>
          </a:stretch>
        </p:blipFill>
        <p:spPr bwMode="auto">
          <a:xfrm>
            <a:off x="755576" y="3356992"/>
            <a:ext cx="125628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g1.liveinternet.ru/images/attach/c/10/110/674/110674283_large_11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1628800"/>
            <a:ext cx="1584176" cy="14401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" name="Рисунок 5" descr="http://filipoc.ru/attaches/posts/interesting/2013-01-16/pochemu-mishka-belyiy/f88ca0796be1143ee17fa5af7d3bc02d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1700808"/>
            <a:ext cx="1584176" cy="121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razumniki.ru/images/articles/poleznaya_informaciya/knigi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1628800"/>
            <a:ext cx="1421507" cy="1516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abc-color.com/image/coloring/animals/001/hare/hare-picture-color.png"/>
          <p:cNvPicPr/>
          <p:nvPr/>
        </p:nvPicPr>
        <p:blipFill>
          <a:blip r:embed="rId7" cstate="print"/>
          <a:srcRect l="9762" r="11429"/>
          <a:stretch>
            <a:fillRect/>
          </a:stretch>
        </p:blipFill>
        <p:spPr bwMode="auto">
          <a:xfrm>
            <a:off x="7236296" y="1484784"/>
            <a:ext cx="1480180" cy="164109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467544" y="908720"/>
          <a:ext cx="8424936" cy="43924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4156"/>
                <a:gridCol w="1404156"/>
                <a:gridCol w="1404156"/>
                <a:gridCol w="1404156"/>
                <a:gridCol w="1404156"/>
                <a:gridCol w="1404156"/>
              </a:tblGrid>
              <a:tr h="21962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1962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" name="Рисунок 15" descr="F:\arbekova-5.jpg"/>
          <p:cNvPicPr/>
          <p:nvPr/>
        </p:nvPicPr>
        <p:blipFill>
          <a:blip r:embed="rId2" cstate="print"/>
          <a:srcRect l="52213" t="49787" r="19970"/>
          <a:stretch>
            <a:fillRect/>
          </a:stretch>
        </p:blipFill>
        <p:spPr bwMode="auto">
          <a:xfrm>
            <a:off x="827584" y="3573016"/>
            <a:ext cx="432047" cy="11486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17" name="Рисунок 16" descr="http://img0.liveinternet.ru/images/attach/c/5/86/24/86024626_m5.jpg"/>
          <p:cNvPicPr/>
          <p:nvPr/>
        </p:nvPicPr>
        <p:blipFill>
          <a:blip r:embed="rId3" cstate="print"/>
          <a:srcRect l="18143" t="3070" r="22510" b="33626"/>
          <a:stretch>
            <a:fillRect/>
          </a:stretch>
        </p:blipFill>
        <p:spPr bwMode="auto">
          <a:xfrm>
            <a:off x="1979712" y="1196752"/>
            <a:ext cx="1224136" cy="172819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18" name="Рисунок 17" descr="http://english4success.ru/Upload/audio/1013.jpg"/>
          <p:cNvPicPr/>
          <p:nvPr/>
        </p:nvPicPr>
        <p:blipFill>
          <a:blip r:embed="rId4" cstate="print"/>
          <a:srcRect l="19071" t="12074" r="16877" b="38320"/>
          <a:stretch>
            <a:fillRect/>
          </a:stretch>
        </p:blipFill>
        <p:spPr bwMode="auto">
          <a:xfrm>
            <a:off x="3419872" y="1268760"/>
            <a:ext cx="1224136" cy="158630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19" name="Рисунок 18" descr="http://sokrates.com.ua/image/cache/data/%D0%9A%D0%B0%D1%80%D1%82%D0%BE%D1%87%D0%BA%D0%B8%20%D0%94%D0%BE%D0%BC%D0%B0%D0%BD%D0%B0/W020%20%D0%9C%D0%B5%D0%B1%D0%B5%D0%BB%D1%8C/2-500x500.gif"/>
          <p:cNvPicPr/>
          <p:nvPr/>
        </p:nvPicPr>
        <p:blipFill>
          <a:blip r:embed="rId5" cstate="print"/>
          <a:srcRect l="13273" t="5306" r="13264" b="23412"/>
          <a:stretch>
            <a:fillRect/>
          </a:stretch>
        </p:blipFill>
        <p:spPr bwMode="auto">
          <a:xfrm>
            <a:off x="4716016" y="1268760"/>
            <a:ext cx="1296144" cy="1728192"/>
          </a:xfrm>
          <a:prstGeom prst="rect">
            <a:avLst/>
          </a:prstGeom>
          <a:noFill/>
          <a:ln w="9525">
            <a:noFill/>
            <a:prstDash val="solid"/>
            <a:miter lim="800000"/>
            <a:headEnd/>
            <a:tailEnd/>
          </a:ln>
        </p:spPr>
      </p:pic>
      <p:pic>
        <p:nvPicPr>
          <p:cNvPr id="20" name="Рисунок 19" descr="http://www.coollady.ru/pic/0004/056/007_1.jpg"/>
          <p:cNvPicPr/>
          <p:nvPr/>
        </p:nvPicPr>
        <p:blipFill>
          <a:blip r:embed="rId6" cstate="print"/>
          <a:srcRect l="10162" t="7855" r="15481" b="11480"/>
          <a:stretch>
            <a:fillRect/>
          </a:stretch>
        </p:blipFill>
        <p:spPr bwMode="auto">
          <a:xfrm>
            <a:off x="6156176" y="1268760"/>
            <a:ext cx="1296144" cy="15841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1" name="Рисунок 20" descr="F:\arbekova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336" y="1124744"/>
            <a:ext cx="1224136" cy="1800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83571" y="1397000"/>
          <a:ext cx="7920880" cy="43362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4176"/>
                <a:gridCol w="1584176"/>
                <a:gridCol w="1584176"/>
                <a:gridCol w="1584176"/>
                <a:gridCol w="1584176"/>
              </a:tblGrid>
              <a:tr h="21681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1681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pic="http://schemas.openxmlformats.org/drawingml/2006/picture" xmlns:lc="http://schemas.openxmlformats.org/drawingml/2006/lockedCanvas">
                  <a14:imgLayer r:embed="rId2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pic="http://schemas.openxmlformats.org/drawingml/2006/picture" xmlns:lc="http://schemas.openxmlformats.org/drawingml/2006/lockedCanvas" val="0"/>
              </a:ext>
            </a:extLst>
          </a:blip>
          <a:srcRect l="1309" t="-1039" r="3442" b="1039"/>
          <a:stretch/>
        </p:blipFill>
        <p:spPr>
          <a:xfrm>
            <a:off x="2339752" y="1484784"/>
            <a:ext cx="1512168" cy="1994171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2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pic="http://schemas.openxmlformats.org/drawingml/2006/picture" xmlns:lc="http://schemas.openxmlformats.org/drawingml/2006/lockedCanvas" val="0"/>
              </a:ext>
            </a:extLst>
          </a:blip>
          <a:srcRect l="6003" t="14672" b="700"/>
          <a:stretch/>
        </p:blipFill>
        <p:spPr>
          <a:xfrm>
            <a:off x="7092280" y="1556792"/>
            <a:ext cx="1512167" cy="1926077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 rotWithShape="1">
          <a:blip r:embed="rId2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pic="http://schemas.openxmlformats.org/drawingml/2006/picture" xmlns:lc="http://schemas.openxmlformats.org/drawingml/2006/lockedCanvas" val="0"/>
              </a:ext>
            </a:extLst>
          </a:blip>
          <a:srcRect l="4111" t="-797" r="2904" b="1788"/>
          <a:stretch/>
        </p:blipFill>
        <p:spPr>
          <a:xfrm>
            <a:off x="3923928" y="1556792"/>
            <a:ext cx="1440160" cy="1800200"/>
          </a:xfrm>
          <a:prstGeom prst="rect">
            <a:avLst/>
          </a:prstGeom>
        </p:spPr>
      </p:pic>
      <p:pic>
        <p:nvPicPr>
          <p:cNvPr id="9" name="Рисунок 8" descr="https://im0-tub-ru.yandex.net/i?id=d7c75615b1582f6b5c7ef03c818728e5-l&amp;n=13"/>
          <p:cNvPicPr/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5580112" y="1556792"/>
            <a:ext cx="1381097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sch18.baranovichi.edu.by/be/sm.aspx?guid=12143"/>
          <p:cNvPicPr/>
          <p:nvPr/>
        </p:nvPicPr>
        <p:blipFill>
          <a:blip r:embed="rId27" cstate="print"/>
          <a:srcRect l="1550" r="13863" b="1190"/>
          <a:stretch>
            <a:fillRect/>
          </a:stretch>
        </p:blipFill>
        <p:spPr bwMode="auto">
          <a:xfrm>
            <a:off x="827584" y="3645024"/>
            <a:ext cx="1368152" cy="16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7544" y="1397000"/>
          <a:ext cx="8136906" cy="44802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6151"/>
                <a:gridCol w="1356151"/>
                <a:gridCol w="1356151"/>
                <a:gridCol w="1356151"/>
                <a:gridCol w="1356151"/>
                <a:gridCol w="1356151"/>
              </a:tblGrid>
              <a:tr h="224013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24013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 descr="https://im0-tub-ru.yandex.net/i?id=ecb26aafb1fe719ad2d9f593fc15e190-l&amp;n=13"/>
          <p:cNvPicPr/>
          <p:nvPr/>
        </p:nvPicPr>
        <p:blipFill>
          <a:blip r:embed="rId2" cstate="print"/>
          <a:srcRect r="4087"/>
          <a:stretch>
            <a:fillRect/>
          </a:stretch>
        </p:blipFill>
        <p:spPr bwMode="auto">
          <a:xfrm>
            <a:off x="539552" y="4149080"/>
            <a:ext cx="1213188" cy="1186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1\Pictures\5037715cb5b1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628800"/>
            <a:ext cx="1296144" cy="1800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  <p:pic>
        <p:nvPicPr>
          <p:cNvPr id="5" name="Рисунок 4" descr="C:\Users\1\Pictures\vyazanie-mujskih-sviterov-na-pugovitsah-60437-large.jpg"/>
          <p:cNvPicPr/>
          <p:nvPr/>
        </p:nvPicPr>
        <p:blipFill>
          <a:blip r:embed="rId4" cstate="print"/>
          <a:srcRect l="15424" t="4399" r="15588" b="3046"/>
          <a:stretch>
            <a:fillRect/>
          </a:stretch>
        </p:blipFill>
        <p:spPr bwMode="auto">
          <a:xfrm>
            <a:off x="4572001" y="1556792"/>
            <a:ext cx="1224136" cy="177656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  <p:pic>
        <p:nvPicPr>
          <p:cNvPr id="6" name="Рисунок 5" descr="C:\Users\1\Pictures\Халат.jpg"/>
          <p:cNvPicPr/>
          <p:nvPr/>
        </p:nvPicPr>
        <p:blipFill>
          <a:blip r:embed="rId5" cstate="print"/>
          <a:srcRect l="14418" t="8351" r="13347" b="34177"/>
          <a:stretch>
            <a:fillRect/>
          </a:stretch>
        </p:blipFill>
        <p:spPr bwMode="auto">
          <a:xfrm>
            <a:off x="5940152" y="1628800"/>
            <a:ext cx="1296144" cy="194421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  <p:pic>
        <p:nvPicPr>
          <p:cNvPr id="7" name="Рисунок 6" descr="http://www.odevaika.ru/upload/catalog_images/832040/832040f5.jpg"/>
          <p:cNvPicPr/>
          <p:nvPr/>
        </p:nvPicPr>
        <p:blipFill>
          <a:blip r:embed="rId6" cstate="print"/>
          <a:srcRect l="5183" t="5691" r="4085" b="5149"/>
          <a:stretch>
            <a:fillRect/>
          </a:stretch>
        </p:blipFill>
        <p:spPr bwMode="auto">
          <a:xfrm>
            <a:off x="3347864" y="1700808"/>
            <a:ext cx="1080120" cy="148152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  <p:pic>
        <p:nvPicPr>
          <p:cNvPr id="8" name="Рисунок 7" descr="C:\Users\1\Desktop\проект сказка\Жакет.jpg"/>
          <p:cNvPicPr/>
          <p:nvPr/>
        </p:nvPicPr>
        <p:blipFill>
          <a:blip r:embed="rId7" cstate="print"/>
          <a:srcRect l="12763" t="15075" r="10337" b="40677"/>
          <a:stretch>
            <a:fillRect/>
          </a:stretch>
        </p:blipFill>
        <p:spPr bwMode="auto">
          <a:xfrm>
            <a:off x="7308304" y="1556792"/>
            <a:ext cx="1230309" cy="20882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11562" y="692695"/>
          <a:ext cx="8064894" cy="56166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4149"/>
                <a:gridCol w="1176129"/>
                <a:gridCol w="1512169"/>
                <a:gridCol w="1344149"/>
                <a:gridCol w="1344149"/>
                <a:gridCol w="1344149"/>
              </a:tblGrid>
              <a:tr h="14041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Голова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Туловище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Хвост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Питание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Место обитания</a:t>
                      </a:r>
                      <a:endParaRPr lang="ru-RU" dirty="0"/>
                    </a:p>
                  </a:txBody>
                  <a:tcPr/>
                </a:tc>
              </a:tr>
              <a:tr h="140415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041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0415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1986" name="Picture 2" descr="http://howset.com/media/cache/47/76/watermarked/4776d4fb5854d100b27c169b92e6452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88840"/>
            <a:ext cx="1556172" cy="1556172"/>
          </a:xfrm>
          <a:prstGeom prst="rect">
            <a:avLst/>
          </a:prstGeom>
          <a:noFill/>
        </p:spPr>
      </p:pic>
      <p:pic>
        <p:nvPicPr>
          <p:cNvPr id="41988" name="Picture 4" descr="https://www.colourbox.de/preview/5168444-cute-giraffe-carto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941168"/>
            <a:ext cx="980108" cy="1385311"/>
          </a:xfrm>
          <a:prstGeom prst="rect">
            <a:avLst/>
          </a:prstGeom>
          <a:noFill/>
        </p:spPr>
      </p:pic>
      <p:pic>
        <p:nvPicPr>
          <p:cNvPr id="41990" name="Picture 6" descr="https://img.clipartfox.com/7a6f5e752bb595519d0afbbd46adb7e6_crocodile-clipart-clipart-crocodile-clipart-free_2382-785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40883" flipH="1">
            <a:off x="566424" y="3960956"/>
            <a:ext cx="1534481" cy="5062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static6.depositphotos.com/1000765/555/i/950/depositphotos_5551544-stock-photo-3d-small-ruler-and-penc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645024"/>
            <a:ext cx="2108867" cy="2844825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043608" y="1844824"/>
            <a:ext cx="763284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Цель метода: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Comic Sans MS" pitchFamily="66" charset="0"/>
                <a:cs typeface="Times New Roman" pitchFamily="18" charset="0"/>
              </a:rPr>
              <a:t>усвоение дошкольниками  МОДЕЛИ комбинаторики;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формировать у детей осознанное отношения к анализу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строения объектов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и их создания с помощью сочетания новых частей;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создавать условия для усвоения обобщенной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модели комбинаторики.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620688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Comic Sans MS" pitchFamily="66" charset="0"/>
              </a:rPr>
              <a:t>Автор метода- </a:t>
            </a:r>
            <a:r>
              <a:rPr lang="ru-RU" dirty="0" smtClean="0">
                <a:latin typeface="Comic Sans MS" pitchFamily="66" charset="0"/>
              </a:rPr>
              <a:t>Швейцарский астрофизик Ф. </a:t>
            </a:r>
            <a:r>
              <a:rPr lang="ru-RU" dirty="0" err="1" smtClean="0">
                <a:latin typeface="Comic Sans MS" pitchFamily="66" charset="0"/>
              </a:rPr>
              <a:t>Цвикки</a:t>
            </a:r>
            <a:r>
              <a:rPr lang="ru-RU" dirty="0" smtClean="0">
                <a:latin typeface="Comic Sans MS" pitchFamily="66" charset="0"/>
              </a:rPr>
              <a:t> в 30-х годах двадцатого столетия создал метод под названием “Морфологический анализ"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620688"/>
            <a:ext cx="6768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Технологическая цепочка проведения тренинга</a:t>
            </a:r>
            <a:endParaRPr lang="ru-RU" sz="28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899592" y="1916832"/>
            <a:ext cx="763284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Представляется морфологическая таблица.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Показатели в таблице зависят от цели творческого задания.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Заполняются вертикальные и горизонтальные оси (количество, подбор показателей определяются целью и содержанием занятия).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39552" y="1397000"/>
          <a:ext cx="8136904" cy="43362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4226"/>
                <a:gridCol w="2034226"/>
                <a:gridCol w="2034226"/>
                <a:gridCol w="2034226"/>
              </a:tblGrid>
              <a:tr h="21681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1681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 descr="http://www.playing-field.ru/img/2015/051916/0529390"/>
          <p:cNvPicPr>
            <a:picLocks noChangeAspect="1" noChangeArrowheads="1"/>
          </p:cNvPicPr>
          <p:nvPr/>
        </p:nvPicPr>
        <p:blipFill>
          <a:blip r:embed="rId2" cstate="print"/>
          <a:srcRect b="10526"/>
          <a:stretch>
            <a:fillRect/>
          </a:stretch>
        </p:blipFill>
        <p:spPr bwMode="auto">
          <a:xfrm>
            <a:off x="683568" y="3861049"/>
            <a:ext cx="1674522" cy="1440159"/>
          </a:xfrm>
          <a:prstGeom prst="rect">
            <a:avLst/>
          </a:prstGeom>
          <a:noFill/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3203848" y="1916832"/>
            <a:ext cx="936104" cy="864096"/>
          </a:xfrm>
          <a:prstGeom prst="wedgeRound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5148064" y="1916832"/>
            <a:ext cx="936104" cy="864096"/>
          </a:xfrm>
          <a:prstGeom prst="wedgeRoundRect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7092280" y="1988840"/>
            <a:ext cx="936104" cy="864096"/>
          </a:xfrm>
          <a:prstGeom prst="wedgeRoundRect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5" descr="http://snt.od.ua/images/500_500/13031816120590.jpg"/>
          <p:cNvPicPr>
            <a:picLocks noChangeAspect="1" noChangeArrowheads="1"/>
          </p:cNvPicPr>
          <p:nvPr/>
        </p:nvPicPr>
        <p:blipFill>
          <a:blip r:embed="rId3" cstate="print"/>
          <a:srcRect t="10488" b="9103"/>
          <a:stretch>
            <a:fillRect/>
          </a:stretch>
        </p:blipFill>
        <p:spPr bwMode="auto">
          <a:xfrm>
            <a:off x="2771800" y="3837044"/>
            <a:ext cx="1584176" cy="1320147"/>
          </a:xfrm>
          <a:prstGeom prst="rect">
            <a:avLst/>
          </a:prstGeom>
          <a:noFill/>
        </p:spPr>
      </p:pic>
      <p:pic>
        <p:nvPicPr>
          <p:cNvPr id="11" name="Picture 7" descr="https://www.domfarfora.ru/upload/00010551020_2.jpg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</a:blip>
          <a:srcRect l="16554" t="32908" r="52231" b="34183"/>
          <a:stretch>
            <a:fillRect/>
          </a:stretch>
        </p:blipFill>
        <p:spPr bwMode="auto">
          <a:xfrm>
            <a:off x="4788024" y="3861048"/>
            <a:ext cx="1656184" cy="1419586"/>
          </a:xfrm>
          <a:prstGeom prst="rect">
            <a:avLst/>
          </a:prstGeom>
          <a:noFill/>
        </p:spPr>
      </p:pic>
      <p:pic>
        <p:nvPicPr>
          <p:cNvPr id="12" name="Picture 8" descr="C:\Users\1\Pictures\i (1)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 l="23405" t="17581" r="18082" b="12094"/>
          <a:stretch>
            <a:fillRect/>
          </a:stretch>
        </p:blipFill>
        <p:spPr bwMode="auto">
          <a:xfrm>
            <a:off x="6876256" y="3861048"/>
            <a:ext cx="1800200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51520" y="1124744"/>
          <a:ext cx="8568955" cy="42484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13791"/>
                <a:gridCol w="1713791"/>
                <a:gridCol w="1713791"/>
                <a:gridCol w="1713791"/>
                <a:gridCol w="1713791"/>
              </a:tblGrid>
              <a:tr h="212423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2423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Скругленная прямоугольная выноска 7"/>
          <p:cNvSpPr/>
          <p:nvPr/>
        </p:nvSpPr>
        <p:spPr>
          <a:xfrm>
            <a:off x="2267744" y="1628800"/>
            <a:ext cx="936104" cy="864096"/>
          </a:xfrm>
          <a:prstGeom prst="wedgeRoundRect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4067944" y="1628800"/>
            <a:ext cx="936104" cy="864096"/>
          </a:xfrm>
          <a:prstGeom prst="wedgeRound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5796136" y="1700808"/>
            <a:ext cx="936104" cy="864096"/>
          </a:xfrm>
          <a:prstGeom prst="wedgeRoundRectCallou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7452320" y="1700808"/>
            <a:ext cx="936104" cy="864096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1" descr="C:\Users\1\Pictures\tarelka+belaya+34474194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645024"/>
            <a:ext cx="1440160" cy="1440160"/>
          </a:xfrm>
          <a:prstGeom prst="rect">
            <a:avLst/>
          </a:prstGeom>
          <a:noFill/>
        </p:spPr>
      </p:pic>
      <p:pic>
        <p:nvPicPr>
          <p:cNvPr id="13" name="Picture 3" descr="https://im0-tub-ru.yandex.net/i?id=6513e3ea7b3d02a70b23b723e62e686e&amp;n=33&amp;h=215&amp;w=218"/>
          <p:cNvPicPr>
            <a:picLocks noChangeAspect="1" noChangeArrowheads="1"/>
          </p:cNvPicPr>
          <p:nvPr/>
        </p:nvPicPr>
        <p:blipFill>
          <a:blip r:embed="rId3" cstate="print">
            <a:lum bright="20000" contrast="30000"/>
          </a:blip>
          <a:srcRect l="6936" t="7033" r="6368" b="5062"/>
          <a:stretch>
            <a:fillRect/>
          </a:stretch>
        </p:blipFill>
        <p:spPr bwMode="auto">
          <a:xfrm>
            <a:off x="2051720" y="3284984"/>
            <a:ext cx="1152128" cy="1152128"/>
          </a:xfrm>
          <a:prstGeom prst="rect">
            <a:avLst/>
          </a:prstGeom>
          <a:noFill/>
        </p:spPr>
      </p:pic>
      <p:pic>
        <p:nvPicPr>
          <p:cNvPr id="14" name="Picture 5" descr="http://www.yuterra.life/upload/images/73/47/1124773.jpg"/>
          <p:cNvPicPr>
            <a:picLocks noChangeAspect="1" noChangeArrowheads="1"/>
          </p:cNvPicPr>
          <p:nvPr/>
        </p:nvPicPr>
        <p:blipFill>
          <a:blip r:embed="rId4" cstate="print"/>
          <a:srcRect l="8163" t="8163" r="8573" b="8573"/>
          <a:stretch>
            <a:fillRect/>
          </a:stretch>
        </p:blipFill>
        <p:spPr bwMode="auto">
          <a:xfrm>
            <a:off x="3923928" y="3212976"/>
            <a:ext cx="1080120" cy="1080120"/>
          </a:xfrm>
          <a:prstGeom prst="rect">
            <a:avLst/>
          </a:prstGeom>
          <a:noFill/>
        </p:spPr>
      </p:pic>
      <p:pic>
        <p:nvPicPr>
          <p:cNvPr id="15" name="Picture 7" descr="http://www.clipart.net.ua/images/clip7600.jpg"/>
          <p:cNvPicPr>
            <a:picLocks noChangeAspect="1" noChangeArrowheads="1"/>
          </p:cNvPicPr>
          <p:nvPr/>
        </p:nvPicPr>
        <p:blipFill>
          <a:blip r:embed="rId5" cstate="print"/>
          <a:srcRect l="11201" t="13085" r="11993" b="12770"/>
          <a:stretch>
            <a:fillRect/>
          </a:stretch>
        </p:blipFill>
        <p:spPr bwMode="auto">
          <a:xfrm>
            <a:off x="2915816" y="4293096"/>
            <a:ext cx="1260140" cy="1008112"/>
          </a:xfrm>
          <a:prstGeom prst="rect">
            <a:avLst/>
          </a:prstGeom>
          <a:noFill/>
        </p:spPr>
      </p:pic>
      <p:pic>
        <p:nvPicPr>
          <p:cNvPr id="16" name="Picture 9" descr="http://upahara.ru/1059922-large_default/tarelka-zelyonaya-troya-20-sm.jpg"/>
          <p:cNvPicPr>
            <a:picLocks noChangeAspect="1" noChangeArrowheads="1"/>
          </p:cNvPicPr>
          <p:nvPr/>
        </p:nvPicPr>
        <p:blipFill>
          <a:blip r:embed="rId6" cstate="print"/>
          <a:srcRect l="23684" t="14149" r="23684" b="15778"/>
          <a:stretch>
            <a:fillRect/>
          </a:stretch>
        </p:blipFill>
        <p:spPr bwMode="auto">
          <a:xfrm>
            <a:off x="4860032" y="4221088"/>
            <a:ext cx="1152128" cy="1152128"/>
          </a:xfrm>
          <a:prstGeom prst="rect">
            <a:avLst/>
          </a:prstGeom>
          <a:noFill/>
        </p:spPr>
      </p:pic>
      <p:pic>
        <p:nvPicPr>
          <p:cNvPr id="18" name="Picture 11" descr="http://img.3259404.ru/original/variants/image/i6107.jpg"/>
          <p:cNvPicPr>
            <a:picLocks noChangeAspect="1" noChangeArrowheads="1"/>
          </p:cNvPicPr>
          <p:nvPr/>
        </p:nvPicPr>
        <p:blipFill>
          <a:blip r:embed="rId7" cstate="print"/>
          <a:srcRect l="7560" t="7560" r="7391" b="7391"/>
          <a:stretch>
            <a:fillRect/>
          </a:stretch>
        </p:blipFill>
        <p:spPr bwMode="auto">
          <a:xfrm>
            <a:off x="5724128" y="3284984"/>
            <a:ext cx="1008112" cy="1008112"/>
          </a:xfrm>
          <a:prstGeom prst="rect">
            <a:avLst/>
          </a:prstGeom>
          <a:noFill/>
        </p:spPr>
      </p:pic>
      <p:pic>
        <p:nvPicPr>
          <p:cNvPr id="19" name="Picture 15" descr="http://e-posud.com.ua/published/publicdata/EPOSUDCOSHOP/attachments/SC/products_pictures/202140428D_enl.jpg"/>
          <p:cNvPicPr>
            <a:picLocks noChangeAspect="1" noChangeArrowheads="1"/>
          </p:cNvPicPr>
          <p:nvPr/>
        </p:nvPicPr>
        <p:blipFill>
          <a:blip r:embed="rId8" cstate="print">
            <a:lum bright="40000"/>
          </a:blip>
          <a:srcRect l="15120" t="17446" r="19749" b="18586"/>
          <a:stretch>
            <a:fillRect/>
          </a:stretch>
        </p:blipFill>
        <p:spPr bwMode="auto">
          <a:xfrm>
            <a:off x="6588224" y="4221088"/>
            <a:ext cx="1152128" cy="1131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2843808" y="1556792"/>
            <a:ext cx="1584176" cy="1224136"/>
            <a:chOff x="3851920" y="2780928"/>
            <a:chExt cx="1872208" cy="2160240"/>
          </a:xfrm>
        </p:grpSpPr>
        <p:pic>
          <p:nvPicPr>
            <p:cNvPr id="4" name="Picture 1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60032" y="3501008"/>
              <a:ext cx="437421" cy="42862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5" name="AutoShape 14"/>
            <p:cNvSpPr>
              <a:spLocks noChangeArrowheads="1"/>
            </p:cNvSpPr>
            <p:nvPr/>
          </p:nvSpPr>
          <p:spPr bwMode="auto">
            <a:xfrm>
              <a:off x="4211960" y="2996952"/>
              <a:ext cx="428628" cy="357190"/>
            </a:xfrm>
            <a:prstGeom prst="flowChartProcess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851920" y="2780928"/>
              <a:ext cx="1872208" cy="21602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95936" y="4221089"/>
              <a:ext cx="1584176" cy="600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/>
                <a:t>ФОРМА</a:t>
              </a:r>
              <a:endParaRPr lang="ru-RU" sz="2000" b="1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5148064" y="1484784"/>
            <a:ext cx="1296144" cy="1152128"/>
            <a:chOff x="3779912" y="332656"/>
            <a:chExt cx="1872208" cy="2160240"/>
          </a:xfrm>
        </p:grpSpPr>
        <p:pic>
          <p:nvPicPr>
            <p:cNvPr id="9" name="Picture 15" descr="Размер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11960" y="548680"/>
              <a:ext cx="1080120" cy="115044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0" name="Прямоугольник 9"/>
            <p:cNvSpPr/>
            <p:nvPr/>
          </p:nvSpPr>
          <p:spPr>
            <a:xfrm>
              <a:off x="3779912" y="332656"/>
              <a:ext cx="1872208" cy="21602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23929" y="1916832"/>
              <a:ext cx="1584176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/>
                <a:t>РАЗМЕР</a:t>
              </a:r>
              <a:endParaRPr lang="ru-RU" sz="1600" b="1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7308304" y="1556792"/>
            <a:ext cx="1008112" cy="1152128"/>
            <a:chOff x="323528" y="2852936"/>
            <a:chExt cx="1872208" cy="2160240"/>
          </a:xfrm>
        </p:grpSpPr>
        <p:grpSp>
          <p:nvGrpSpPr>
            <p:cNvPr id="13" name="Group 5"/>
            <p:cNvGrpSpPr>
              <a:grpSpLocks/>
            </p:cNvGrpSpPr>
            <p:nvPr/>
          </p:nvGrpSpPr>
          <p:grpSpPr bwMode="auto">
            <a:xfrm rot="16200000">
              <a:off x="793005" y="3247555"/>
              <a:ext cx="928694" cy="571504"/>
              <a:chOff x="10799" y="387"/>
              <a:chExt cx="693" cy="540"/>
            </a:xfrm>
          </p:grpSpPr>
          <p:sp>
            <p:nvSpPr>
              <p:cNvPr id="16" name="Rectangle 6"/>
              <p:cNvSpPr>
                <a:spLocks noChangeArrowheads="1"/>
              </p:cNvSpPr>
              <p:nvPr/>
            </p:nvSpPr>
            <p:spPr bwMode="auto">
              <a:xfrm>
                <a:off x="10799" y="387"/>
                <a:ext cx="333" cy="180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Rectangle 7"/>
              <p:cNvSpPr>
                <a:spLocks noChangeArrowheads="1"/>
              </p:cNvSpPr>
              <p:nvPr/>
            </p:nvSpPr>
            <p:spPr bwMode="auto">
              <a:xfrm>
                <a:off x="10799" y="747"/>
                <a:ext cx="333" cy="18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Rectangle 8"/>
              <p:cNvSpPr>
                <a:spLocks noChangeArrowheads="1"/>
              </p:cNvSpPr>
              <p:nvPr/>
            </p:nvSpPr>
            <p:spPr bwMode="auto">
              <a:xfrm>
                <a:off x="11159" y="567"/>
                <a:ext cx="333" cy="180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4" name="Прямоугольник 13"/>
            <p:cNvSpPr/>
            <p:nvPr/>
          </p:nvSpPr>
          <p:spPr>
            <a:xfrm>
              <a:off x="323528" y="2852936"/>
              <a:ext cx="1872208" cy="21602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9552" y="4293096"/>
              <a:ext cx="1584177" cy="521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/>
                <a:t>ЦВЕТ</a:t>
              </a:r>
              <a:endParaRPr lang="ru-RU" sz="2400" b="1" dirty="0"/>
            </a:p>
          </p:txBody>
        </p:sp>
      </p:grp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467544" y="1196752"/>
          <a:ext cx="8280920" cy="48245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0230"/>
                <a:gridCol w="2070230"/>
                <a:gridCol w="2070230"/>
                <a:gridCol w="2070230"/>
              </a:tblGrid>
              <a:tr h="160817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60817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60817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2" name="Picture 2" descr="C:\Users\1\Pictures\kartinki-posuda-2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 l="55670" t="77804" r="20275" b="6561"/>
          <a:stretch>
            <a:fillRect/>
          </a:stretch>
        </p:blipFill>
        <p:spPr bwMode="auto">
          <a:xfrm>
            <a:off x="539552" y="4581128"/>
            <a:ext cx="1950546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3" descr="C:\Users\1\Pictures\60i56d71d1898e1e-e1456942486747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 l="7711" t="19323" r="7961" b="50196"/>
          <a:stretch>
            <a:fillRect/>
          </a:stretch>
        </p:blipFill>
        <p:spPr bwMode="auto">
          <a:xfrm>
            <a:off x="971600" y="3501008"/>
            <a:ext cx="1178881" cy="618148"/>
          </a:xfrm>
          <a:prstGeom prst="rect">
            <a:avLst/>
          </a:prstGeom>
          <a:noFill/>
        </p:spPr>
      </p:pic>
      <p:sp>
        <p:nvSpPr>
          <p:cNvPr id="24" name="Овал 23"/>
          <p:cNvSpPr/>
          <p:nvPr/>
        </p:nvSpPr>
        <p:spPr>
          <a:xfrm>
            <a:off x="3491880" y="3429000"/>
            <a:ext cx="648072" cy="57606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491880" y="4869160"/>
            <a:ext cx="648072" cy="57606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220072" y="3284984"/>
            <a:ext cx="288032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292080" y="4653136"/>
            <a:ext cx="288032" cy="12241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524328" y="3284984"/>
            <a:ext cx="576064" cy="576064"/>
          </a:xfrm>
          <a:prstGeom prst="rect">
            <a:avLst/>
          </a:prstGeom>
          <a:solidFill>
            <a:srgbClr val="66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7596336" y="4797152"/>
            <a:ext cx="576064" cy="57606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39551" y="908720"/>
          <a:ext cx="8352930" cy="47525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0586"/>
                <a:gridCol w="1670586"/>
                <a:gridCol w="1670586"/>
                <a:gridCol w="1670586"/>
                <a:gridCol w="1670586"/>
              </a:tblGrid>
              <a:tr h="15841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5841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5841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 descr="http://i.karatesportkatana.ru/u/66/eed9226be911e4b5eaa7e58a7c576c/-/%D0%9C%D0%BE%D0%BB%D0%BD%D0%B8%D1%8F.jpg"/>
          <p:cNvPicPr/>
          <p:nvPr/>
        </p:nvPicPr>
        <p:blipFill>
          <a:blip r:embed="rId2" cstate="print"/>
          <a:srcRect l="6444" t="5102" r="6106" b="8291"/>
          <a:stretch>
            <a:fillRect/>
          </a:stretch>
        </p:blipFill>
        <p:spPr bwMode="auto">
          <a:xfrm>
            <a:off x="2339752" y="1052736"/>
            <a:ext cx="1440160" cy="129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.igrosad.ru/published/publicdata/IGROSA87SHOP/attachments/SC/products_pictures/22116-4_thm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052736"/>
            <a:ext cx="144016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cs33.babysfera.ru/e/f/9/9/254376840.273460748.jpeg"/>
          <p:cNvPicPr/>
          <p:nvPr/>
        </p:nvPicPr>
        <p:blipFill>
          <a:blip r:embed="rId4" cstate="print"/>
          <a:srcRect l="13824" t="4367" r="8935" b="13554"/>
          <a:stretch>
            <a:fillRect/>
          </a:stretch>
        </p:blipFill>
        <p:spPr bwMode="auto">
          <a:xfrm rot="16200000">
            <a:off x="5724130" y="1052734"/>
            <a:ext cx="1368152" cy="1368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g0.liveinternet.ru/images/attach/c/8/125/800/125800012_5111852_Osen.jpg"/>
          <p:cNvPicPr/>
          <p:nvPr/>
        </p:nvPicPr>
        <p:blipFill>
          <a:blip r:embed="rId5" cstate="print"/>
          <a:srcRect l="6061" t="4519" r="20861" b="25219"/>
          <a:stretch>
            <a:fillRect/>
          </a:stretch>
        </p:blipFill>
        <p:spPr bwMode="auto">
          <a:xfrm>
            <a:off x="7380312" y="1052736"/>
            <a:ext cx="1368152" cy="1291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vserisunki.ru/mini/sobaka1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2564904"/>
            <a:ext cx="1368152" cy="1480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vserisunki.ru/mini/sobaka1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2564904"/>
            <a:ext cx="1368152" cy="1480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static8.depositphotos.com/1012083/873/i/950/depositphotos_8734488-Running-dog.jpg"/>
          <p:cNvPicPr/>
          <p:nvPr/>
        </p:nvPicPr>
        <p:blipFill>
          <a:blip r:embed="rId7" cstate="print"/>
          <a:srcRect l="4522" t="5634"/>
          <a:stretch>
            <a:fillRect/>
          </a:stretch>
        </p:blipFill>
        <p:spPr bwMode="auto">
          <a:xfrm>
            <a:off x="2339752" y="2996952"/>
            <a:ext cx="144284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image.shutterstock.com/z/stock-vector-dog-house-with-bowl-on-a-hill-vector-illustration-98500568.jpg"/>
          <p:cNvPicPr/>
          <p:nvPr/>
        </p:nvPicPr>
        <p:blipFill>
          <a:blip r:embed="rId8" cstate="print"/>
          <a:srcRect l="12462" t="4865" r="7998" b="13333"/>
          <a:stretch>
            <a:fillRect/>
          </a:stretch>
        </p:blipFill>
        <p:spPr bwMode="auto">
          <a:xfrm>
            <a:off x="3995936" y="2636912"/>
            <a:ext cx="1428503" cy="129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image.shutterstock.com/z/stock-vector-dog-house-with-bowl-on-a-hill-vector-illustration-98500568.jpg"/>
          <p:cNvPicPr/>
          <p:nvPr/>
        </p:nvPicPr>
        <p:blipFill>
          <a:blip r:embed="rId9" cstate="print"/>
          <a:srcRect l="12462" t="4865" r="7998" b="13333"/>
          <a:stretch>
            <a:fillRect/>
          </a:stretch>
        </p:blipFill>
        <p:spPr bwMode="auto">
          <a:xfrm>
            <a:off x="5724128" y="2636912"/>
            <a:ext cx="136815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www.cliparthut.com/clip-arts/1492/birch-tree-illustration-1492282.jpg"/>
          <p:cNvPicPr/>
          <p:nvPr/>
        </p:nvPicPr>
        <p:blipFill>
          <a:blip r:embed="rId10" cstate="print"/>
          <a:srcRect l="19055" t="4486" r="23799" b="18669"/>
          <a:stretch>
            <a:fillRect/>
          </a:stretch>
        </p:blipFill>
        <p:spPr bwMode="auto">
          <a:xfrm>
            <a:off x="755576" y="4149080"/>
            <a:ext cx="1240596" cy="140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t4.ftcdn.net/jpg/00/32/49/73/500_F_32497353_icgrLQjHYDC3I5tNAxm10d2iC6rQ7lof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39752" y="4149080"/>
            <a:ext cx="1440160" cy="14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www.cliparthut.com/clip-arts/1492/birch-tree-illustration-1492282.jpg"/>
          <p:cNvPicPr/>
          <p:nvPr/>
        </p:nvPicPr>
        <p:blipFill>
          <a:blip r:embed="rId10" cstate="print"/>
          <a:srcRect l="19055" t="4486" r="23799" b="18669"/>
          <a:stretch>
            <a:fillRect/>
          </a:stretch>
        </p:blipFill>
        <p:spPr bwMode="auto">
          <a:xfrm>
            <a:off x="5724128" y="4149080"/>
            <a:ext cx="1240596" cy="140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7" descr="http://previews.123rf.com/images/willypd/willypd1106/willypd110600013/9719205-illustration-of-tree-with-cloud-and-effect-wind--Stock-Vector-life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23928" y="4221088"/>
            <a:ext cx="1526693" cy="1368152"/>
          </a:xfrm>
          <a:prstGeom prst="rect">
            <a:avLst/>
          </a:prstGeom>
          <a:noFill/>
        </p:spPr>
      </p:pic>
      <p:pic>
        <p:nvPicPr>
          <p:cNvPr id="16" name="Рисунок 15" descr="https://thumbs.dreamstime.com/z/autumn-tree-falling-leaves-maple-leaves-29006250.jpg"/>
          <p:cNvPicPr/>
          <p:nvPr/>
        </p:nvPicPr>
        <p:blipFill>
          <a:blip r:embed="rId13" cstate="print"/>
          <a:srcRect l="15327" t="10109" r="28446"/>
          <a:stretch>
            <a:fillRect/>
          </a:stretch>
        </p:blipFill>
        <p:spPr bwMode="auto">
          <a:xfrm>
            <a:off x="7308304" y="4149080"/>
            <a:ext cx="1225055" cy="140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83568" y="548680"/>
          <a:ext cx="7776864" cy="5752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4216"/>
                <a:gridCol w="1944216"/>
                <a:gridCol w="1944216"/>
                <a:gridCol w="1944216"/>
              </a:tblGrid>
              <a:tr h="109452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/>
                        <a:t>+</a:t>
                      </a:r>
                      <a:endParaRPr lang="ru-RU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400" dirty="0" smtClean="0"/>
                        <a:t>+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800" dirty="0" smtClean="0"/>
                        <a:t>+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109452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/>
                        <a:t>-</a:t>
                      </a:r>
                      <a:endParaRPr lang="ru-RU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-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-</a:t>
                      </a:r>
                      <a:endParaRPr lang="ru-RU" sz="5400" dirty="0"/>
                    </a:p>
                  </a:txBody>
                  <a:tcPr/>
                </a:tc>
              </a:tr>
              <a:tr h="109452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0" dirty="0" smtClean="0"/>
                        <a:t>+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+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-</a:t>
                      </a:r>
                      <a:endParaRPr lang="ru-RU" sz="4400" dirty="0"/>
                    </a:p>
                  </a:txBody>
                  <a:tcPr/>
                </a:tc>
              </a:tr>
              <a:tr h="109452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-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-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+</a:t>
                      </a:r>
                      <a:endParaRPr lang="ru-RU" sz="4800" dirty="0"/>
                    </a:p>
                  </a:txBody>
                  <a:tcPr/>
                </a:tc>
              </a:tr>
              <a:tr h="109452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386" name="Picture 2" descr="http://img-fotki.yandex.ru/get/5601/tatyana2q8-medvedeva.122/0_53497_4eebecce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5085184"/>
            <a:ext cx="815581" cy="1224136"/>
          </a:xfrm>
          <a:prstGeom prst="rect">
            <a:avLst/>
          </a:prstGeom>
          <a:noFill/>
        </p:spPr>
      </p:pic>
      <p:pic>
        <p:nvPicPr>
          <p:cNvPr id="16388" name="Picture 4" descr="https://im3-tub-ru.yandex.net/i?id=779bac0fb1e4e65019f036aebcc061b5&amp;n=33&amp;h=190&amp;w=1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5157192"/>
            <a:ext cx="995733" cy="1045245"/>
          </a:xfrm>
          <a:prstGeom prst="rect">
            <a:avLst/>
          </a:prstGeom>
          <a:noFill/>
        </p:spPr>
      </p:pic>
      <p:pic>
        <p:nvPicPr>
          <p:cNvPr id="16390" name="Picture 6" descr="http://img-fotki.yandex.ru/get/5414/77014445.22e/0_87f28_fffff4e5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5157192"/>
            <a:ext cx="1174155" cy="1174155"/>
          </a:xfrm>
          <a:prstGeom prst="rect">
            <a:avLst/>
          </a:prstGeom>
          <a:noFill/>
        </p:spPr>
      </p:pic>
      <p:pic>
        <p:nvPicPr>
          <p:cNvPr id="16392" name="Picture 8" descr="http://i.ytimg.com/vi/JJFRZVQKgUc/maxresdefault.jpg"/>
          <p:cNvPicPr>
            <a:picLocks noChangeAspect="1" noChangeArrowheads="1"/>
          </p:cNvPicPr>
          <p:nvPr/>
        </p:nvPicPr>
        <p:blipFill>
          <a:blip r:embed="rId5" cstate="print"/>
          <a:srcRect l="10507" r="10686"/>
          <a:stretch>
            <a:fillRect/>
          </a:stretch>
        </p:blipFill>
        <p:spPr bwMode="auto">
          <a:xfrm>
            <a:off x="899592" y="620688"/>
            <a:ext cx="1656184" cy="1080120"/>
          </a:xfrm>
          <a:prstGeom prst="rect">
            <a:avLst/>
          </a:prstGeom>
          <a:noFill/>
        </p:spPr>
      </p:pic>
      <p:pic>
        <p:nvPicPr>
          <p:cNvPr id="16394" name="Picture 10" descr="http://primenimudrost.ru/wp-content/uploads/2012/03/repa_poleznye_svoistva_rep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1772816"/>
            <a:ext cx="864096" cy="1008112"/>
          </a:xfrm>
          <a:prstGeom prst="rect">
            <a:avLst/>
          </a:prstGeom>
          <a:noFill/>
        </p:spPr>
      </p:pic>
      <p:pic>
        <p:nvPicPr>
          <p:cNvPr id="16396" name="Picture 12" descr="http://img10.proshkolu.ru/content/media/pic/std/4000000/3455000/3454076-5324b5db7bdc6a0d.jpg"/>
          <p:cNvPicPr>
            <a:picLocks noChangeAspect="1" noChangeArrowheads="1"/>
          </p:cNvPicPr>
          <p:nvPr/>
        </p:nvPicPr>
        <p:blipFill>
          <a:blip r:embed="rId7" cstate="print"/>
          <a:srcRect t="49382"/>
          <a:stretch>
            <a:fillRect/>
          </a:stretch>
        </p:blipFill>
        <p:spPr bwMode="auto">
          <a:xfrm>
            <a:off x="827584" y="2924944"/>
            <a:ext cx="1656184" cy="1070200"/>
          </a:xfrm>
          <a:prstGeom prst="rect">
            <a:avLst/>
          </a:prstGeom>
          <a:noFill/>
        </p:spPr>
      </p:pic>
      <p:pic>
        <p:nvPicPr>
          <p:cNvPr id="16398" name="Picture 14" descr="http://img0.liveinternet.ru/images/foto/c/1/apps/4/928/4928266_page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59632" y="4149080"/>
            <a:ext cx="864096" cy="1020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1520" y="764702"/>
          <a:ext cx="8496945" cy="59046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9389"/>
                <a:gridCol w="1699389"/>
                <a:gridCol w="1699389"/>
                <a:gridCol w="1699389"/>
                <a:gridCol w="1699389"/>
              </a:tblGrid>
              <a:tr h="98411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dirty="0" smtClean="0"/>
                        <a:t>М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Польза человеку</a:t>
                      </a:r>
                      <a:endParaRPr lang="ru-RU" dirty="0"/>
                    </a:p>
                  </a:txBody>
                  <a:tcPr/>
                </a:tc>
              </a:tr>
              <a:tr h="98411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Охотится</a:t>
                      </a:r>
                    </a:p>
                    <a:p>
                      <a:r>
                        <a:rPr lang="ru-RU" dirty="0" smtClean="0"/>
                        <a:t>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8411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Трава</a:t>
                      </a:r>
                      <a:r>
                        <a:rPr lang="ru-RU" dirty="0" smtClean="0"/>
                        <a:t>, сено</a:t>
                      </a:r>
                    </a:p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+</a:t>
                      </a:r>
                      <a:endParaRPr lang="ru-RU" sz="4000" dirty="0"/>
                    </a:p>
                  </a:txBody>
                  <a:tcPr/>
                </a:tc>
              </a:tr>
              <a:tr h="98411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Охотится</a:t>
                      </a:r>
                    </a:p>
                    <a:p>
                      <a:r>
                        <a:rPr lang="ru-RU" dirty="0" smtClean="0"/>
                        <a:t>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8411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Пищевые отходы</a:t>
                      </a:r>
                    </a:p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+</a:t>
                      </a:r>
                      <a:endParaRPr lang="ru-RU" sz="4000" dirty="0"/>
                    </a:p>
                  </a:txBody>
                  <a:tcPr/>
                </a:tc>
              </a:tr>
              <a:tr h="98411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434" name="Picture 2" descr="http://www.hbsume.ba/kupres/public/images/medvj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1368152" cy="840131"/>
          </a:xfrm>
          <a:prstGeom prst="rect">
            <a:avLst/>
          </a:prstGeom>
          <a:noFill/>
        </p:spPr>
      </p:pic>
      <p:pic>
        <p:nvPicPr>
          <p:cNvPr id="18436" name="Picture 4" descr="http://cdn.rainbowresource.netdna-cdn.com/products/0215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780928"/>
            <a:ext cx="1440160" cy="902500"/>
          </a:xfrm>
          <a:prstGeom prst="rect">
            <a:avLst/>
          </a:prstGeom>
          <a:noFill/>
        </p:spPr>
      </p:pic>
      <p:pic>
        <p:nvPicPr>
          <p:cNvPr id="18442" name="Picture 10" descr="http://www.lookmi.ru/forest-animals/draw-wol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717032"/>
            <a:ext cx="1124124" cy="929276"/>
          </a:xfrm>
          <a:prstGeom prst="rect">
            <a:avLst/>
          </a:prstGeom>
          <a:noFill/>
        </p:spPr>
      </p:pic>
      <p:pic>
        <p:nvPicPr>
          <p:cNvPr id="18444" name="Picture 12" descr="http://345-games.ru/wp-content/uploads/2012/02/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725144"/>
            <a:ext cx="1440160" cy="918959"/>
          </a:xfrm>
          <a:prstGeom prst="rect">
            <a:avLst/>
          </a:prstGeom>
          <a:noFill/>
        </p:spPr>
      </p:pic>
      <p:pic>
        <p:nvPicPr>
          <p:cNvPr id="18446" name="Picture 14" descr="http://player.myshared.ru/1213486/data/images/img6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5733256"/>
            <a:ext cx="908100" cy="969536"/>
          </a:xfrm>
          <a:prstGeom prst="rect">
            <a:avLst/>
          </a:prstGeom>
          <a:noFill/>
        </p:spPr>
      </p:pic>
      <p:pic>
        <p:nvPicPr>
          <p:cNvPr id="18448" name="Picture 16" descr="http://i.ytimg.com/vi/xrUBDO1oiuU/maxresdefaul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836712"/>
            <a:ext cx="1152128" cy="833492"/>
          </a:xfrm>
          <a:prstGeom prst="rect">
            <a:avLst/>
          </a:prstGeom>
          <a:noFill/>
        </p:spPr>
      </p:pic>
      <p:pic>
        <p:nvPicPr>
          <p:cNvPr id="18450" name="Picture 18" descr="https://im1-tub-ru.yandex.net/i?id=f9fb20845f63528cd91fa36082787464&amp;n=33&amp;h=190&amp;w=19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79712" y="980728"/>
            <a:ext cx="620068" cy="620068"/>
          </a:xfrm>
          <a:prstGeom prst="rect">
            <a:avLst/>
          </a:prstGeom>
          <a:noFill/>
        </p:spPr>
      </p:pic>
      <p:pic>
        <p:nvPicPr>
          <p:cNvPr id="18452" name="Picture 20" descr="https://im3-tub-ru.yandex.net/i?id=7b01c36f7da805ed3c0b4df5f8ad8058&amp;n=33&amp;h=190&amp;w=18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99792" y="908720"/>
            <a:ext cx="764084" cy="793311"/>
          </a:xfrm>
          <a:prstGeom prst="rect">
            <a:avLst/>
          </a:prstGeom>
          <a:noFill/>
        </p:spPr>
      </p:pic>
      <p:pic>
        <p:nvPicPr>
          <p:cNvPr id="13" name="Picture 18" descr="https://im1-tub-ru.yandex.net/i?id=f9fb20845f63528cd91fa36082787464&amp;n=33&amp;h=190&amp;w=19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9752" y="1916832"/>
            <a:ext cx="620068" cy="620068"/>
          </a:xfrm>
          <a:prstGeom prst="rect">
            <a:avLst/>
          </a:prstGeom>
          <a:noFill/>
        </p:spPr>
      </p:pic>
      <p:pic>
        <p:nvPicPr>
          <p:cNvPr id="14" name="Picture 18" descr="https://im1-tub-ru.yandex.net/i?id=f9fb20845f63528cd91fa36082787464&amp;n=33&amp;h=190&amp;w=19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7744" y="3861048"/>
            <a:ext cx="620068" cy="620068"/>
          </a:xfrm>
          <a:prstGeom prst="rect">
            <a:avLst/>
          </a:prstGeom>
          <a:noFill/>
        </p:spPr>
      </p:pic>
      <p:pic>
        <p:nvPicPr>
          <p:cNvPr id="15" name="Picture 20" descr="https://im3-tub-ru.yandex.net/i?id=7b01c36f7da805ed3c0b4df5f8ad8058&amp;n=33&amp;h=190&amp;w=18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11760" y="4797152"/>
            <a:ext cx="764084" cy="793311"/>
          </a:xfrm>
          <a:prstGeom prst="rect">
            <a:avLst/>
          </a:prstGeom>
          <a:noFill/>
        </p:spPr>
      </p:pic>
      <p:pic>
        <p:nvPicPr>
          <p:cNvPr id="16" name="Picture 20" descr="https://im3-tub-ru.yandex.net/i?id=7b01c36f7da805ed3c0b4df5f8ad8058&amp;n=33&amp;h=190&amp;w=18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39752" y="2852936"/>
            <a:ext cx="764084" cy="793311"/>
          </a:xfrm>
          <a:prstGeom prst="rect">
            <a:avLst/>
          </a:prstGeom>
          <a:noFill/>
        </p:spPr>
      </p:pic>
      <p:pic>
        <p:nvPicPr>
          <p:cNvPr id="17" name="Picture 18" descr="https://im1-tub-ru.yandex.net/i?id=f9fb20845f63528cd91fa36082787464&amp;n=33&amp;h=190&amp;w=19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11760" y="5805264"/>
            <a:ext cx="620068" cy="620068"/>
          </a:xfrm>
          <a:prstGeom prst="rect">
            <a:avLst/>
          </a:prstGeom>
          <a:noFill/>
        </p:spPr>
      </p:pic>
      <p:pic>
        <p:nvPicPr>
          <p:cNvPr id="18454" name="Picture 22" descr="http://funbook.com.ua/pic/images_10/Kak_viglyadeli_ukrepleniya_finskih_snajperov-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95936" y="1844824"/>
            <a:ext cx="1056117" cy="792088"/>
          </a:xfrm>
          <a:prstGeom prst="rect">
            <a:avLst/>
          </a:prstGeom>
          <a:noFill/>
        </p:spPr>
      </p:pic>
      <p:pic>
        <p:nvPicPr>
          <p:cNvPr id="18456" name="Picture 24" descr="http://lib5.podelise.ru/tw_files2/urls_610/10/d-9276/img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51920" y="3717032"/>
            <a:ext cx="1297649" cy="973237"/>
          </a:xfrm>
          <a:prstGeom prst="rect">
            <a:avLst/>
          </a:prstGeom>
          <a:noFill/>
        </p:spPr>
      </p:pic>
      <p:pic>
        <p:nvPicPr>
          <p:cNvPr id="18458" name="Picture 26" descr="http://www.igrushka24.ru/published/publicdata/IGRUSHKA242013/attachments/SC/products_pictures/nlpdp_enl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07904" y="2708920"/>
            <a:ext cx="1489671" cy="1117253"/>
          </a:xfrm>
          <a:prstGeom prst="rect">
            <a:avLst/>
          </a:prstGeom>
          <a:noFill/>
        </p:spPr>
      </p:pic>
      <p:pic>
        <p:nvPicPr>
          <p:cNvPr id="21" name="Picture 26" descr="http://www.igrushka24.ru/published/publicdata/IGRUSHKA242013/attachments/SC/products_pictures/nlpdp_enl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51920" y="4725144"/>
            <a:ext cx="1248139" cy="936104"/>
          </a:xfrm>
          <a:prstGeom prst="rect">
            <a:avLst/>
          </a:prstGeom>
          <a:noFill/>
        </p:spPr>
      </p:pic>
      <p:pic>
        <p:nvPicPr>
          <p:cNvPr id="22" name="Picture 18" descr="https://im1-tub-ru.yandex.net/i?id=f9fb20845f63528cd91fa36082787464&amp;n=33&amp;h=190&amp;w=19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67944" y="5805264"/>
            <a:ext cx="620068" cy="6200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336</TotalTime>
  <Words>155</Words>
  <Application>Microsoft Office PowerPoint</Application>
  <PresentationFormat>Экран (4:3)</PresentationFormat>
  <Paragraphs>53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74</dc:creator>
  <cp:lastModifiedBy>Пользователь Windows</cp:lastModifiedBy>
  <cp:revision>24</cp:revision>
  <dcterms:created xsi:type="dcterms:W3CDTF">2015-11-17T12:28:34Z</dcterms:created>
  <dcterms:modified xsi:type="dcterms:W3CDTF">2022-10-18T06:19:13Z</dcterms:modified>
</cp:coreProperties>
</file>